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43" d="100"/>
          <a:sy n="143" d="100"/>
        </p:scale>
        <p:origin x="-145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2" y="1904999"/>
            <a:ext cx="6938963" cy="1582271"/>
          </a:xfrm>
        </p:spPr>
        <p:txBody>
          <a:bodyPr anchor="b" anchorCtr="0"/>
          <a:lstStyle>
            <a:lvl1pPr>
              <a:lnSpc>
                <a:spcPct val="95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3487271"/>
            <a:ext cx="6938961" cy="114300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5715000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6/25/12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5715000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5715000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686766"/>
            <a:ext cx="7315200" cy="400705"/>
          </a:xfrm>
          <a:prstGeom prst="rect">
            <a:avLst/>
          </a:prstGeom>
        </p:spPr>
      </p:pic>
      <p:pic>
        <p:nvPicPr>
          <p:cNvPr id="10" name="Picture 9" descr="coverAccentT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619136"/>
            <a:ext cx="7315200" cy="39138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754083" y="673398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754083" y="5636584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4169" y="5636584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4169" y="673398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1121" y="914400"/>
            <a:ext cx="3108960" cy="4815841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500"/>
              </a:spcBef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6/25/12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aption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752600" y="565897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752600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412824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8450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780826"/>
            <a:ext cx="45720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6/25/12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93402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7649" y="4128247"/>
            <a:ext cx="742950" cy="361950"/>
          </a:xfrm>
          <a:prstGeom prst="rect">
            <a:avLst/>
          </a:prstGeom>
          <a:noFill/>
        </p:spPr>
      </p:pic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93402" y="56589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7649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6/25/12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912659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084294"/>
            <a:ext cx="7543800" cy="3639670"/>
          </a:xfrm>
        </p:spPr>
        <p:txBody>
          <a:bodyPr vert="eaVert"/>
          <a:lstStyle>
            <a:lvl5pPr>
              <a:defRPr/>
            </a:lvl5pPr>
            <a:lvl6pPr marL="2286000">
              <a:defRPr/>
            </a:lvl6pPr>
            <a:lvl7pPr marL="2286000">
              <a:defRPr/>
            </a:lvl7pPr>
            <a:lvl8pPr marL="2286000">
              <a:defRPr/>
            </a:lvl8pPr>
            <a:lvl9pPr marL="22860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6/25/12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922048"/>
            <a:ext cx="1676400" cy="4814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22048"/>
            <a:ext cx="5638800" cy="481488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6/25/12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5122" name="Picture 2" descr="vertical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6225" y="860612"/>
            <a:ext cx="247364" cy="493776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6/25/12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519" y="4038600"/>
            <a:ext cx="6938963" cy="1174376"/>
          </a:xfr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5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520" y="5212977"/>
            <a:ext cx="6938961" cy="77544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6214969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6/25/12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6214969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214969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915801"/>
            <a:ext cx="7315200" cy="400705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188720" y="1004455"/>
            <a:ext cx="6766560" cy="2729345"/>
          </a:xfrm>
          <a:solidFill>
            <a:schemeClr val="bg2"/>
          </a:solidFill>
          <a:ln w="127000">
            <a:solidFill>
              <a:schemeClr val="tx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2" y="1904998"/>
            <a:ext cx="6938964" cy="158227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012" y="3487271"/>
            <a:ext cx="6938960" cy="11430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SzPct val="100000"/>
              <a:buFont typeface="Wingdings" pitchFamily="2" charset="2"/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6/25/12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SectionAccent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18488"/>
            <a:ext cx="7315200" cy="356382"/>
          </a:xfrm>
          <a:prstGeom prst="rect">
            <a:avLst/>
          </a:prstGeom>
          <a:noFill/>
        </p:spPr>
      </p:pic>
      <p:pic>
        <p:nvPicPr>
          <p:cNvPr id="1027" name="Picture 3" descr="SectionAccent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690872"/>
            <a:ext cx="7315200" cy="3563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6106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5013" indent="-282575">
              <a:defRPr sz="1800"/>
            </a:lvl7pPr>
            <a:lvl8pPr marL="2287588" indent="-282575">
              <a:defRPr sz="1800"/>
            </a:lvl8pPr>
            <a:lvl9pPr marL="2568575" indent="-2809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6/25/12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4163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9006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6106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6/25/12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7775" y="2686050"/>
            <a:ext cx="2609850" cy="133350"/>
          </a:xfrm>
          <a:prstGeom prst="rect">
            <a:avLst/>
          </a:prstGeom>
          <a:noFill/>
        </p:spPr>
      </p:pic>
      <p:pic>
        <p:nvPicPr>
          <p:cNvPr id="12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5681" y="2686050"/>
            <a:ext cx="2609850" cy="1333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6/25/12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6/25/12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106" y="914400"/>
            <a:ext cx="3429000" cy="4815841"/>
          </a:xfrm>
        </p:spPr>
        <p:txBody>
          <a:bodyPr>
            <a:normAutofit/>
          </a:bodyPr>
          <a:lstStyle>
            <a:lvl1pPr marL="341313" indent="-341313">
              <a:defRPr sz="2200"/>
            </a:lvl1pPr>
            <a:lvl2pPr marL="631825" indent="-284163">
              <a:defRPr sz="2000"/>
            </a:lvl2pPr>
            <a:lvl3pPr marL="914400" indent="-284163">
              <a:defRPr sz="1800"/>
            </a:lvl3pPr>
            <a:lvl4pPr marL="1196975" indent="-284163">
              <a:defRPr sz="1800"/>
            </a:lvl4pPr>
            <a:lvl5pPr marL="1487488" indent="-284163">
              <a:defRPr sz="1800"/>
            </a:lvl5pPr>
            <a:lvl6pPr marL="1770063" indent="-284163">
              <a:defRPr sz="1800"/>
            </a:lvl6pPr>
            <a:lvl7pPr marL="2060575" indent="-284163">
              <a:defRPr sz="1800"/>
            </a:lvl7pPr>
            <a:lvl8pPr marL="2344738" indent="-284163">
              <a:defRPr sz="1800"/>
            </a:lvl8pPr>
            <a:lvl9pPr marL="2627313" indent="-2841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6/25/12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aption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Edging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381000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84294"/>
            <a:ext cx="6949440" cy="363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118412"/>
            <a:ext cx="2133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6/25/12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18412"/>
            <a:ext cx="2895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118412"/>
            <a:ext cx="4572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SzPct val="100000"/>
        <a:buFont typeface="Wingdings" pitchFamily="2" charset="2"/>
        <a:buChar char="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usiness.ftc.gov/privacy-and-security/gramm-leach-bliley-act" TargetMode="External"/><Relationship Id="rId4" Type="http://schemas.openxmlformats.org/officeDocument/2006/relationships/hyperlink" Target="http://csrc.nist.gov/groups/SMA/fisma/index.html" TargetMode="External"/><Relationship Id="rId5" Type="http://schemas.openxmlformats.org/officeDocument/2006/relationships/hyperlink" Target="http://www.hhs.gov/ocr/privacy/" TargetMode="External"/><Relationship Id="rId6" Type="http://schemas.openxmlformats.org/officeDocument/2006/relationships/hyperlink" Target="https://www.pcisecuritystandards.org/security_standards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ox-online.com/basics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ttp://resources.infosecinstitute.com/vlan-network-chapter-5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b.cert.org/vuls/" TargetMode="External"/><Relationship Id="rId4" Type="http://schemas.openxmlformats.org/officeDocument/2006/relationships/hyperlink" Target="https://isc.sans.edu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how.com/list_7510537_top-10-vulnerability-scanners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caf.ee/7va6b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y.bluehost.com/cgi/help/36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1" y="2406872"/>
            <a:ext cx="6938963" cy="2109006"/>
          </a:xfrm>
        </p:spPr>
        <p:txBody>
          <a:bodyPr>
            <a:noAutofit/>
          </a:bodyPr>
          <a:lstStyle/>
          <a:p>
            <a:r>
              <a:rPr lang="en-US" sz="4800" dirty="0" smtClean="0"/>
              <a:t>CMGT400</a:t>
            </a:r>
            <a:br>
              <a:rPr lang="en-US" sz="4800" dirty="0" smtClean="0"/>
            </a:br>
            <a:r>
              <a:rPr lang="en-US" sz="4800" dirty="0" smtClean="0"/>
              <a:t>Intro to Information Assurance and Security</a:t>
            </a:r>
            <a:br>
              <a:rPr lang="en-US" sz="4800" dirty="0" smtClean="0"/>
            </a:br>
            <a:r>
              <a:rPr lang="en-US" sz="3600" dirty="0" smtClean="0"/>
              <a:t>(University of Phoenix)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060" y="5115192"/>
            <a:ext cx="6938961" cy="985742"/>
          </a:xfrm>
        </p:spPr>
        <p:txBody>
          <a:bodyPr/>
          <a:lstStyle/>
          <a:p>
            <a:r>
              <a:rPr lang="en-US" dirty="0" smtClean="0"/>
              <a:t>Lecture, </a:t>
            </a:r>
            <a:r>
              <a:rPr lang="en-US" smtClean="0"/>
              <a:t>Week 2</a:t>
            </a:r>
            <a:endParaRPr lang="en-US" dirty="0" smtClean="0"/>
          </a:p>
          <a:p>
            <a:r>
              <a:rPr lang="en-US" dirty="0" smtClean="0"/>
              <a:t>Tom Olzak, MBA, CISSP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93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Cost/Benefit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068" y="2069167"/>
            <a:ext cx="7904003" cy="4493555"/>
          </a:xfrm>
        </p:spPr>
        <p:txBody>
          <a:bodyPr>
            <a:normAutofit/>
          </a:bodyPr>
          <a:lstStyle/>
          <a:p>
            <a:r>
              <a:rPr lang="en-US" dirty="0" smtClean="0"/>
              <a:t>Based on risk, especially business impact</a:t>
            </a:r>
          </a:p>
          <a:p>
            <a:r>
              <a:rPr lang="en-US" dirty="0" smtClean="0"/>
              <a:t>Process based on business impact</a:t>
            </a:r>
          </a:p>
          <a:p>
            <a:pPr lvl="1"/>
            <a:r>
              <a:rPr lang="en-US" dirty="0" smtClean="0"/>
              <a:t>Calculate the business impact</a:t>
            </a:r>
          </a:p>
          <a:p>
            <a:pPr lvl="1"/>
            <a:r>
              <a:rPr lang="en-US" dirty="0" smtClean="0"/>
              <a:t>Calculate the cost of mitigating controls</a:t>
            </a:r>
          </a:p>
          <a:p>
            <a:pPr lvl="1"/>
            <a:r>
              <a:rPr lang="en-US" dirty="0" smtClean="0"/>
              <a:t>If the cost of controls is lower than business impact, implement the controls</a:t>
            </a:r>
          </a:p>
          <a:p>
            <a:pPr lvl="1"/>
            <a:r>
              <a:rPr lang="en-US" dirty="0" smtClean="0"/>
              <a:t>If the cost of controls is higher than business impact, spend your budget dollars elsewhere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187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Regulations (U.S.)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2084293"/>
            <a:ext cx="7543800" cy="422977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Sarbanes-Oxley Act (</a:t>
            </a:r>
            <a:r>
              <a:rPr lang="en-US" dirty="0"/>
              <a:t>SOX) - </a:t>
            </a:r>
            <a:r>
              <a:rPr lang="en-US" dirty="0">
                <a:hlinkClick r:id="rId2"/>
              </a:rPr>
              <a:t>http://www.sox-online.com/</a:t>
            </a:r>
            <a:r>
              <a:rPr lang="en-US" dirty="0" smtClean="0">
                <a:hlinkClick r:id="rId2"/>
              </a:rPr>
              <a:t>basics.html</a:t>
            </a:r>
            <a:endParaRPr lang="en-US" dirty="0" smtClean="0"/>
          </a:p>
          <a:p>
            <a:r>
              <a:rPr lang="en-US" dirty="0" smtClean="0"/>
              <a:t>Gramm-Leach-Bliley Act (</a:t>
            </a:r>
            <a:r>
              <a:rPr lang="en-US" dirty="0"/>
              <a:t>GLBA) - </a:t>
            </a:r>
            <a:r>
              <a:rPr lang="en-US" dirty="0">
                <a:hlinkClick r:id="rId3"/>
              </a:rPr>
              <a:t>http://business.ftc.gov/privacy-and-security/gramm-leach-bliley-</a:t>
            </a:r>
            <a:r>
              <a:rPr lang="en-US" dirty="0" smtClean="0">
                <a:hlinkClick r:id="rId3"/>
              </a:rPr>
              <a:t>act</a:t>
            </a:r>
            <a:endParaRPr lang="en-US" dirty="0" smtClean="0"/>
          </a:p>
          <a:p>
            <a:r>
              <a:rPr lang="en-US" dirty="0"/>
              <a:t>FISMA - </a:t>
            </a:r>
            <a:r>
              <a:rPr lang="en-US" dirty="0">
                <a:hlinkClick r:id="rId4"/>
              </a:rPr>
              <a:t>http://csrc.nist.gov/groups/SMA/fisma/</a:t>
            </a:r>
            <a:r>
              <a:rPr lang="en-US" dirty="0" smtClean="0">
                <a:hlinkClick r:id="rId4"/>
              </a:rPr>
              <a:t>index.html</a:t>
            </a:r>
            <a:endParaRPr lang="en-US" dirty="0" smtClean="0"/>
          </a:p>
          <a:p>
            <a:r>
              <a:rPr lang="en-US" dirty="0"/>
              <a:t>HIPAA - </a:t>
            </a:r>
            <a:r>
              <a:rPr lang="en-US" dirty="0">
                <a:hlinkClick r:id="rId5"/>
              </a:rPr>
              <a:t>http://www.hhs.gov/ocr/privacy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Privacy</a:t>
            </a:r>
          </a:p>
          <a:p>
            <a:pPr lvl="1"/>
            <a:r>
              <a:rPr lang="en-US" dirty="0" smtClean="0"/>
              <a:t>Security</a:t>
            </a:r>
          </a:p>
          <a:p>
            <a:r>
              <a:rPr lang="en-US" dirty="0" smtClean="0"/>
              <a:t>PCI DSS (industry standard, but non-compliance comes with a high price</a:t>
            </a:r>
            <a:r>
              <a:rPr lang="en-US" dirty="0"/>
              <a:t>…) </a:t>
            </a:r>
            <a:r>
              <a:rPr lang="en-US" dirty="0">
                <a:hlinkClick r:id="rId6"/>
              </a:rPr>
              <a:t>https://www.pcisecuritystandards.org/security_standards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22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again…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114437"/>
            <a:ext cx="6949440" cy="810763"/>
          </a:xfrm>
        </p:spPr>
        <p:txBody>
          <a:bodyPr/>
          <a:lstStyle/>
          <a:p>
            <a:r>
              <a:rPr lang="en-US" b="1" dirty="0" smtClean="0"/>
              <a:t>Be sure to read ALL assigned reading.  Your success in this class depends on it.</a:t>
            </a:r>
          </a:p>
          <a:p>
            <a:endParaRPr lang="en-US" b="1" dirty="0"/>
          </a:p>
          <a:p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28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139" y="2084294"/>
            <a:ext cx="7975051" cy="4149848"/>
          </a:xfrm>
        </p:spPr>
        <p:txBody>
          <a:bodyPr>
            <a:normAutofit/>
          </a:bodyPr>
          <a:lstStyle/>
          <a:p>
            <a:r>
              <a:rPr lang="en-US" dirty="0" smtClean="0"/>
              <a:t>Virus – First malware.  Requires user action.</a:t>
            </a:r>
          </a:p>
          <a:p>
            <a:r>
              <a:rPr lang="en-US" dirty="0" smtClean="0"/>
              <a:t>Worms – Most common in large-scale attacks.  Moves on its own</a:t>
            </a:r>
          </a:p>
          <a:p>
            <a:r>
              <a:rPr lang="en-US" dirty="0" smtClean="0"/>
              <a:t>Trojans – Often coupled with a rootkit.  Users install them thinking they are valid programs.  Collect user information</a:t>
            </a:r>
          </a:p>
          <a:p>
            <a:r>
              <a:rPr lang="en-US" dirty="0" smtClean="0"/>
              <a:t>Rootkits – Difficult to detect and almost impossible to completely remove.  Embed themselves deep in the operating system, often replacing one or more device drivers.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5374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Divides internal network into smaller networks</a:t>
            </a:r>
          </a:p>
          <a:p>
            <a:r>
              <a:rPr lang="en-US" dirty="0" smtClean="0"/>
              <a:t>Creates many smaller attack surfaces</a:t>
            </a:r>
          </a:p>
          <a:p>
            <a:r>
              <a:rPr lang="en-US" dirty="0" smtClean="0"/>
              <a:t>Groups data and systems according to classification and risk</a:t>
            </a:r>
          </a:p>
          <a:p>
            <a:r>
              <a:rPr lang="en-US" dirty="0" smtClean="0"/>
              <a:t>Allows security teams to apply scarce budget dollars where they are needed most</a:t>
            </a:r>
          </a:p>
          <a:p>
            <a:r>
              <a:rPr lang="en-US" dirty="0" smtClean="0"/>
              <a:t>More information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http://http://resources.infosecinstitute.com/vlan-network-chapter-5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317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Figure 1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98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Vulnerability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760" y="2084293"/>
            <a:ext cx="8339168" cy="4300817"/>
          </a:xfrm>
        </p:spPr>
        <p:txBody>
          <a:bodyPr>
            <a:normAutofit/>
          </a:bodyPr>
          <a:lstStyle/>
          <a:p>
            <a:r>
              <a:rPr lang="en-US" dirty="0" smtClean="0"/>
              <a:t>Scans – Regularly perform vulnerability scans.  Tools include these top-</a:t>
            </a:r>
            <a:r>
              <a:rPr lang="en-US" dirty="0"/>
              <a:t>rated solutions </a:t>
            </a:r>
            <a:r>
              <a:rPr lang="en-US" dirty="0">
                <a:hlinkClick r:id="rId2"/>
              </a:rPr>
              <a:t>http://www.ehow.com/list_7510537_top-10-vulnerability-</a:t>
            </a:r>
            <a:r>
              <a:rPr lang="en-US" dirty="0" smtClean="0">
                <a:hlinkClick r:id="rId2"/>
              </a:rPr>
              <a:t>scanners.html</a:t>
            </a:r>
            <a:endParaRPr lang="en-US" dirty="0" smtClean="0"/>
          </a:p>
          <a:p>
            <a:r>
              <a:rPr lang="en-US" dirty="0" smtClean="0"/>
              <a:t>Vendors </a:t>
            </a:r>
          </a:p>
          <a:p>
            <a:r>
              <a:rPr lang="en-US" dirty="0" smtClean="0"/>
              <a:t>Security organizations</a:t>
            </a:r>
          </a:p>
          <a:p>
            <a:pPr lvl="1"/>
            <a:r>
              <a:rPr lang="en-US" dirty="0"/>
              <a:t>US-CERT (</a:t>
            </a:r>
            <a:r>
              <a:rPr lang="en-US" dirty="0">
                <a:hlinkClick r:id="rId3"/>
              </a:rPr>
              <a:t>http://www.kb.cert.org/vuls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SANS Institute Internet </a:t>
            </a:r>
            <a:r>
              <a:rPr lang="en-US" dirty="0"/>
              <a:t>Storm Center (</a:t>
            </a:r>
            <a:r>
              <a:rPr lang="en-US" dirty="0">
                <a:hlinkClick r:id="rId4"/>
              </a:rPr>
              <a:t>https://isc.sans.edu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Good for emerging threat information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240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208" y="2078047"/>
            <a:ext cx="6949440" cy="4173856"/>
          </a:xfrm>
        </p:spPr>
        <p:txBody>
          <a:bodyPr>
            <a:normAutofit/>
          </a:bodyPr>
          <a:lstStyle/>
          <a:p>
            <a:r>
              <a:rPr lang="en-US" dirty="0" smtClean="0"/>
              <a:t>Block all websites except those needed for business</a:t>
            </a:r>
          </a:p>
          <a:p>
            <a:r>
              <a:rPr lang="en-US" dirty="0" smtClean="0"/>
              <a:t>Whitelisting v. Blacklisting</a:t>
            </a:r>
          </a:p>
          <a:p>
            <a:r>
              <a:rPr lang="en-US" dirty="0" smtClean="0"/>
              <a:t>Web filter solutions</a:t>
            </a:r>
          </a:p>
          <a:p>
            <a:pPr lvl="1"/>
            <a:r>
              <a:rPr lang="en-US" dirty="0" smtClean="0"/>
              <a:t>OpenDNS </a:t>
            </a:r>
          </a:p>
          <a:p>
            <a:pPr lvl="1"/>
            <a:r>
              <a:rPr lang="en-US" dirty="0" smtClean="0"/>
              <a:t>WebSense</a:t>
            </a:r>
          </a:p>
          <a:p>
            <a:pPr marL="0" indent="0">
              <a:buNone/>
            </a:pPr>
            <a:r>
              <a:rPr lang="en-US" dirty="0" smtClean="0"/>
              <a:t>For more information about OpenDNS and how Web filtering works, </a:t>
            </a:r>
            <a:r>
              <a:rPr lang="en-US" dirty="0"/>
              <a:t>see </a:t>
            </a:r>
            <a:r>
              <a:rPr lang="en-US" dirty="0">
                <a:hlinkClick r:id="rId2"/>
              </a:rPr>
              <a:t>http://mcaf.ee/</a:t>
            </a:r>
            <a:r>
              <a:rPr lang="en-US" dirty="0" smtClean="0">
                <a:hlinkClick r:id="rId2"/>
              </a:rPr>
              <a:t>7va6b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335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2537201"/>
            <a:ext cx="7392863" cy="2720081"/>
          </a:xfrm>
        </p:spPr>
        <p:txBody>
          <a:bodyPr>
            <a:normAutofit/>
          </a:bodyPr>
          <a:lstStyle/>
          <a:p>
            <a:r>
              <a:rPr lang="en-US" dirty="0" smtClean="0"/>
              <a:t>Stop malware before it gets to the email servers</a:t>
            </a:r>
          </a:p>
          <a:p>
            <a:r>
              <a:rPr lang="en-US" dirty="0" smtClean="0"/>
              <a:t>Use two filters from different vendors</a:t>
            </a:r>
          </a:p>
          <a:p>
            <a:r>
              <a:rPr lang="en-US" dirty="0" smtClean="0"/>
              <a:t>Block all high-risk attachments</a:t>
            </a:r>
          </a:p>
          <a:p>
            <a:pPr lvl="1"/>
            <a:r>
              <a:rPr lang="en-US" dirty="0" smtClean="0"/>
              <a:t>For one administrator’s list of </a:t>
            </a:r>
            <a:r>
              <a:rPr lang="en-US" dirty="0"/>
              <a:t>denied extensions, see </a:t>
            </a:r>
            <a:r>
              <a:rPr lang="en-US" dirty="0">
                <a:hlinkClick r:id="rId2"/>
              </a:rPr>
              <a:t>https://my.bluehost.com/cgi/help/</a:t>
            </a:r>
            <a:r>
              <a:rPr lang="en-US" dirty="0" smtClean="0">
                <a:hlinkClick r:id="rId2"/>
              </a:rPr>
              <a:t>364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5841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591" y="2634887"/>
            <a:ext cx="7841838" cy="2862170"/>
          </a:xfrm>
        </p:spPr>
        <p:txBody>
          <a:bodyPr>
            <a:normAutofit/>
          </a:bodyPr>
          <a:lstStyle/>
          <a:p>
            <a:r>
              <a:rPr lang="en-US" dirty="0" smtClean="0"/>
              <a:t>Security Information and Event Management</a:t>
            </a:r>
          </a:p>
          <a:p>
            <a:r>
              <a:rPr lang="en-US" dirty="0" smtClean="0"/>
              <a:t>Required for comprehensive monitoring and detection</a:t>
            </a:r>
          </a:p>
          <a:p>
            <a:r>
              <a:rPr lang="en-US" dirty="0" smtClean="0"/>
              <a:t>Individual device/system log reviews largely ineffective</a:t>
            </a:r>
          </a:p>
          <a:p>
            <a:pPr lvl="1"/>
            <a:r>
              <a:rPr lang="en-US" dirty="0" smtClean="0"/>
              <a:t>Too much to view</a:t>
            </a:r>
          </a:p>
          <a:p>
            <a:pPr lvl="1"/>
            <a:r>
              <a:rPr lang="en-US" dirty="0" smtClean="0"/>
              <a:t>No big picture perspective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090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</a:t>
            </a:r>
            <a:endParaRPr lang="en-US" dirty="0"/>
          </a:p>
        </p:txBody>
      </p:sp>
      <p:pic>
        <p:nvPicPr>
          <p:cNvPr id="5" name="Picture 4" descr="SIEM 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08" y="381000"/>
            <a:ext cx="7531007" cy="64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404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rmal">
  <a:themeElements>
    <a:clrScheme name="Formal">
      <a:dk1>
        <a:srgbClr val="534239"/>
      </a:dk1>
      <a:lt1>
        <a:srgbClr val="FFFFFF"/>
      </a:lt1>
      <a:dk2>
        <a:srgbClr val="3D3A48"/>
      </a:dk2>
      <a:lt2>
        <a:srgbClr val="E1DFD1"/>
      </a:lt2>
      <a:accent1>
        <a:srgbClr val="907F76"/>
      </a:accent1>
      <a:accent2>
        <a:srgbClr val="A46645"/>
      </a:accent2>
      <a:accent3>
        <a:srgbClr val="CD9C47"/>
      </a:accent3>
      <a:accent4>
        <a:srgbClr val="9A92CD"/>
      </a:accent4>
      <a:accent5>
        <a:srgbClr val="7D639B"/>
      </a:accent5>
      <a:accent6>
        <a:srgbClr val="733678"/>
      </a:accent6>
      <a:hlink>
        <a:srgbClr val="A84914"/>
      </a:hlink>
      <a:folHlink>
        <a:srgbClr val="B25672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Form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0000"/>
                <a:satMod val="200000"/>
              </a:schemeClr>
              <a:schemeClr val="phClr">
                <a:shade val="9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135000"/>
              </a:schemeClr>
              <a:schemeClr val="phClr">
                <a:shade val="80000"/>
                <a:satMod val="150000"/>
              </a:schemeClr>
            </a:duotone>
          </a:blip>
          <a:tile tx="0" ty="0" sx="65000" sy="65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>
              <a:shade val="90000"/>
              <a:alpha val="90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85000"/>
              <a:alpha val="90000"/>
              <a:satMod val="125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dist="38100" dir="5400000" sx="101000" sy="101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6000000"/>
            </a:lightRig>
          </a:scene3d>
          <a:sp3d prstMaterial="metal">
            <a:bevelT w="25400" h="12700" prst="artDeco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tint val="50000"/>
                <a:satMod val="250000"/>
              </a:schemeClr>
              <a:schemeClr val="phClr">
                <a:shade val="80000"/>
                <a:satMod val="175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10000"/>
                <a:satMod val="260000"/>
                <a:lumMod val="115000"/>
              </a:schemeClr>
              <a:schemeClr val="phClr">
                <a:shade val="75000"/>
                <a:satMod val="175000"/>
                <a:lumMod val="105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Formal.thmx</Template>
  <TotalTime>5686</TotalTime>
  <Words>493</Words>
  <Application>Microsoft Macintosh PowerPoint</Application>
  <PresentationFormat>On-screen Show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Formal</vt:lpstr>
      <vt:lpstr>CMGT400 Intro to Information Assurance and Security (University of Phoenix)</vt:lpstr>
      <vt:lpstr>Malware</vt:lpstr>
      <vt:lpstr>Network Segmentation</vt:lpstr>
      <vt:lpstr>PowerPoint Presentation</vt:lpstr>
      <vt:lpstr>Vulnerability Detection</vt:lpstr>
      <vt:lpstr>Web Filtering</vt:lpstr>
      <vt:lpstr>Email Filtering</vt:lpstr>
      <vt:lpstr>SIEM</vt:lpstr>
      <vt:lpstr>Controls</vt:lpstr>
      <vt:lpstr>Cost/Benefit Analysis</vt:lpstr>
      <vt:lpstr>Regulations (U.S.)</vt:lpstr>
      <vt:lpstr>And again…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CMGT430 Intro to Information Assurance and Security</dc:title>
  <dc:creator>Tom Olzak</dc:creator>
  <cp:lastModifiedBy>Tom Olzak</cp:lastModifiedBy>
  <cp:revision>22</cp:revision>
  <dcterms:created xsi:type="dcterms:W3CDTF">2012-06-21T15:18:01Z</dcterms:created>
  <dcterms:modified xsi:type="dcterms:W3CDTF">2012-06-25T14:08:49Z</dcterms:modified>
</cp:coreProperties>
</file>